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313" r:id="rId3"/>
    <p:sldId id="314" r:id="rId4"/>
    <p:sldId id="575" r:id="rId5"/>
    <p:sldId id="566" r:id="rId6"/>
    <p:sldId id="567" r:id="rId7"/>
    <p:sldId id="568" r:id="rId8"/>
    <p:sldId id="569" r:id="rId9"/>
    <p:sldId id="570" r:id="rId10"/>
    <p:sldId id="571" r:id="rId11"/>
    <p:sldId id="572" r:id="rId12"/>
    <p:sldId id="573" r:id="rId13"/>
    <p:sldId id="574" r:id="rId14"/>
    <p:sldId id="542" r:id="rId15"/>
    <p:sldId id="543" r:id="rId16"/>
    <p:sldId id="550" r:id="rId17"/>
    <p:sldId id="544" r:id="rId18"/>
    <p:sldId id="545" r:id="rId19"/>
    <p:sldId id="547" r:id="rId20"/>
    <p:sldId id="551" r:id="rId21"/>
    <p:sldId id="548" r:id="rId22"/>
    <p:sldId id="549" r:id="rId23"/>
    <p:sldId id="274" r:id="rId24"/>
    <p:sldId id="298" r:id="rId25"/>
    <p:sldId id="29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FB7F1F6D-3B64-4BD9-B7A3-904571600E26}"/>
    <pc:docChg chg="addSld modSld">
      <pc:chgData name="Wittman, Barry" userId="bff186cd-6ce8-41ba-8e8c-e85cdef216de" providerId="ADAL" clId="{FB7F1F6D-3B64-4BD9-B7A3-904571600E26}" dt="2026-02-04T16:14:15.181" v="61" actId="20577"/>
      <pc:docMkLst>
        <pc:docMk/>
      </pc:docMkLst>
      <pc:sldChg chg="modSp modAnim">
        <pc:chgData name="Wittman, Barry" userId="bff186cd-6ce8-41ba-8e8c-e85cdef216de" providerId="ADAL" clId="{FB7F1F6D-3B64-4BD9-B7A3-904571600E26}" dt="2026-02-04T16:14:15.181" v="61" actId="20577"/>
        <pc:sldMkLst>
          <pc:docMk/>
          <pc:sldMk cId="0" sldId="313"/>
        </pc:sldMkLst>
        <pc:spChg chg="mod">
          <ac:chgData name="Wittman, Barry" userId="bff186cd-6ce8-41ba-8e8c-e85cdef216de" providerId="ADAL" clId="{FB7F1F6D-3B64-4BD9-B7A3-904571600E26}" dt="2026-02-04T16:14:15.181" v="61" actId="20577"/>
          <ac:spMkLst>
            <pc:docMk/>
            <pc:sldMk cId="0" sldId="31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3749485386" sldId="566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2890750120" sldId="567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1789666040" sldId="568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86859229" sldId="569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3350291278" sldId="570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497812110" sldId="571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1278596795" sldId="572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4213484432" sldId="573"/>
        </pc:sldMkLst>
      </pc:sldChg>
      <pc:sldChg chg="add">
        <pc:chgData name="Wittman, Barry" userId="bff186cd-6ce8-41ba-8e8c-e85cdef216de" providerId="ADAL" clId="{FB7F1F6D-3B64-4BD9-B7A3-904571600E26}" dt="2026-02-04T16:13:49.878" v="0"/>
        <pc:sldMkLst>
          <pc:docMk/>
          <pc:sldMk cId="1126608858" sldId="574"/>
        </pc:sldMkLst>
      </pc:sldChg>
      <pc:sldChg chg="modSp add">
        <pc:chgData name="Wittman, Barry" userId="bff186cd-6ce8-41ba-8e8c-e85cdef216de" providerId="ADAL" clId="{FB7F1F6D-3B64-4BD9-B7A3-904571600E26}" dt="2026-02-04T16:14:00.490" v="16" actId="20577"/>
        <pc:sldMkLst>
          <pc:docMk/>
          <pc:sldMk cId="3042041254" sldId="575"/>
        </pc:sldMkLst>
        <pc:spChg chg="mod">
          <ac:chgData name="Wittman, Barry" userId="bff186cd-6ce8-41ba-8e8c-e85cdef216de" providerId="ADAL" clId="{FB7F1F6D-3B64-4BD9-B7A3-904571600E26}" dt="2026-02-04T16:14:00.490" v="16" actId="20577"/>
          <ac:spMkLst>
            <pc:docMk/>
            <pc:sldMk cId="3042041254" sldId="575"/>
            <ac:spMk id="2" creationId="{5CCB5038-72E4-40B3-A75D-7728CF8741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5 -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Cycle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be a spanning tree that contains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.  We can show that it doesn't have minimum cost.</a:t>
                </a:r>
              </a:p>
              <a:p>
                <a:r>
                  <a:rPr lang="en-US" dirty="0"/>
                  <a:t>If we 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, it partitions nodes into two components,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containing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containing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The edges of cycle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removed, form a path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.  There must be some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</m:t>
                    </m:r>
                  </m:oMath>
                </a14:m>
                <a:r>
                  <a:rPr lang="en-US" dirty="0"/>
                  <a:t>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that crosses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781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Consider the set of edges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–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d>
                      </m:e>
                    </m:d>
                    <m:r>
                      <a:rPr lang="en-US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</m:t>
                    </m:r>
                  </m:oMath>
                </a14:m>
                <a:r>
                  <a:rPr lang="en-US" dirty="0"/>
                  <a:t>must be connected and have no cycles; thus,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is a spanning tree.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the most expensive edge in </a:t>
                </a:r>
                <a:r>
                  <a:rPr lang="en-US" i="1" dirty="0"/>
                  <a:t>C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is cheaper,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</m:t>
                    </m:r>
                  </m:oMath>
                </a14:m>
                <a:r>
                  <a:rPr lang="en-US" dirty="0"/>
                  <a:t>is cheaper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. ∎</a:t>
                </a:r>
              </a:p>
              <a:p>
                <a:pPr marL="118872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859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MST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</a:t>
            </a:r>
            <a:r>
              <a:rPr lang="en-US" b="1" dirty="0"/>
              <a:t>Cut Property</a:t>
            </a:r>
            <a:r>
              <a:rPr lang="en-US" dirty="0"/>
              <a:t>, it's easy to show the correctness of Prim's algorithm</a:t>
            </a:r>
          </a:p>
          <a:p>
            <a:r>
              <a:rPr lang="en-US" dirty="0"/>
              <a:t>Using the </a:t>
            </a:r>
            <a:r>
              <a:rPr lang="en-US" b="1" dirty="0"/>
              <a:t>Cycle Property</a:t>
            </a:r>
            <a:r>
              <a:rPr lang="en-US" dirty="0"/>
              <a:t>, it's easy to show the correctness of the Reverse </a:t>
            </a:r>
            <a:r>
              <a:rPr lang="en-US" dirty="0" err="1"/>
              <a:t>Kruskal's</a:t>
            </a:r>
            <a:r>
              <a:rPr lang="en-US" dirty="0"/>
              <a:t> algorithm</a:t>
            </a:r>
          </a:p>
          <a:p>
            <a:r>
              <a:rPr lang="en-US" dirty="0"/>
              <a:t>It turns out that </a:t>
            </a:r>
            <a:r>
              <a:rPr lang="en-US" b="1" dirty="0"/>
              <a:t>any</a:t>
            </a:r>
            <a:r>
              <a:rPr lang="en-US" dirty="0"/>
              <a:t> algorithm that follows the Cut Property to add edges to a spanning tree </a:t>
            </a:r>
            <a:r>
              <a:rPr lang="en-US" b="1" dirty="0"/>
              <a:t>or</a:t>
            </a:r>
            <a:r>
              <a:rPr lang="en-US" dirty="0"/>
              <a:t> any algorithm that follows the Cycle Property to remove edges from a graph (or any combination of the two) will find an MST</a:t>
            </a:r>
          </a:p>
        </p:txBody>
      </p:sp>
    </p:spTree>
    <p:extLst>
      <p:ext uri="{BB962C8B-B14F-4D97-AF65-F5344CB8AC3E}">
        <p14:creationId xmlns:p14="http://schemas.microsoft.com/office/powerpoint/2010/main" val="42134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about when some edges have the same cost?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all MST algorithms, if there is a choice between edges with the same cost, either can be chosen</a:t>
            </a:r>
          </a:p>
          <a:p>
            <a:pPr lvl="1"/>
            <a:r>
              <a:rPr lang="en-US" dirty="0"/>
              <a:t>Provided that connectivity/cycle constraints are met</a:t>
            </a:r>
          </a:p>
          <a:p>
            <a:r>
              <a:rPr lang="en-US" dirty="0"/>
              <a:t>A way to demonstrate this is to add tiny random amounts to the weights of all edges, much smaller than the difference between any non-equal cost edges</a:t>
            </a:r>
          </a:p>
          <a:p>
            <a:r>
              <a:rPr lang="en-US" dirty="0"/>
              <a:t>These random changes serve as tie-breakers between edges of the same cost</a:t>
            </a:r>
          </a:p>
          <a:p>
            <a:pPr lvl="1"/>
            <a:r>
              <a:rPr lang="en-US" dirty="0"/>
              <a:t>However, they will not change the structure so that larger edges would have been chosen</a:t>
            </a:r>
          </a:p>
        </p:txBody>
      </p:sp>
    </p:spTree>
    <p:extLst>
      <p:ext uri="{BB962C8B-B14F-4D97-AF65-F5344CB8AC3E}">
        <p14:creationId xmlns:p14="http://schemas.microsoft.com/office/powerpoint/2010/main" val="112660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19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Oh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 numCol="4">
                <a:normAutofit/>
              </a:bodyPr>
              <a:lstStyle/>
              <a:p>
                <a:r>
                  <a:rPr lang="en-US" dirty="0"/>
                  <a:t>Order the following functions by rate of growth: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!)</m:t>
                        </m:r>
                      </m:e>
                    </m:func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func>
                              <m:func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  <m:sup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!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unc>
                          <m:func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ra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579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Oh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running time of various loops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pPr marL="411480" lvl="1" indent="0">
              <a:buNone/>
            </a:pPr>
            <a:r>
              <a:rPr lang="en-US" b="1" dirty="0" err="1">
                <a:latin typeface="Courier" pitchFamily="49" charset="0"/>
              </a:rPr>
              <a:t>int</a:t>
            </a:r>
            <a:r>
              <a:rPr lang="en-US" b="1" dirty="0">
                <a:latin typeface="Courier" pitchFamily="49" charset="0"/>
              </a:rPr>
              <a:t> counter = 0;</a:t>
            </a:r>
          </a:p>
          <a:p>
            <a:pPr marL="411480" lvl="1" indent="0">
              <a:buNone/>
            </a:pPr>
            <a:r>
              <a:rPr lang="en-US" b="1" dirty="0">
                <a:latin typeface="Courier" pitchFamily="49" charset="0"/>
              </a:rPr>
              <a:t>for(</a:t>
            </a:r>
            <a:r>
              <a:rPr lang="en-US" b="1" dirty="0" err="1">
                <a:latin typeface="Courier" pitchFamily="49" charset="0"/>
              </a:rPr>
              <a:t>int</a:t>
            </a:r>
            <a:r>
              <a:rPr lang="en-US" b="1" dirty="0">
                <a:latin typeface="Courier" pitchFamily="49" charset="0"/>
              </a:rPr>
              <a:t> </a:t>
            </a:r>
            <a:r>
              <a:rPr lang="en-US" b="1" dirty="0" err="1">
                <a:latin typeface="Courier" pitchFamily="49" charset="0"/>
              </a:rPr>
              <a:t>i</a:t>
            </a:r>
            <a:r>
              <a:rPr lang="en-US" b="1" dirty="0">
                <a:latin typeface="Courier" pitchFamily="49" charset="0"/>
              </a:rPr>
              <a:t> = 0; </a:t>
            </a:r>
            <a:r>
              <a:rPr lang="en-US" b="1" dirty="0" err="1">
                <a:latin typeface="Courier" pitchFamily="49" charset="0"/>
              </a:rPr>
              <a:t>i</a:t>
            </a:r>
            <a:r>
              <a:rPr lang="en-US" b="1" dirty="0">
                <a:latin typeface="Courier" pitchFamily="49" charset="0"/>
              </a:rPr>
              <a:t> &lt; n*n; ++</a:t>
            </a:r>
            <a:r>
              <a:rPr lang="en-US" b="1" dirty="0" err="1">
                <a:latin typeface="Courier" pitchFamily="49" charset="0"/>
              </a:rPr>
              <a:t>i</a:t>
            </a:r>
            <a:r>
              <a:rPr lang="en-US" b="1" dirty="0">
                <a:latin typeface="Courier" pitchFamily="49" charset="0"/>
              </a:rPr>
              <a:t>)</a:t>
            </a:r>
          </a:p>
          <a:p>
            <a:pPr marL="411480" lvl="1" indent="0">
              <a:buNone/>
            </a:pPr>
            <a:r>
              <a:rPr lang="en-US" b="1" dirty="0">
                <a:latin typeface="Courier" pitchFamily="49" charset="0"/>
              </a:rPr>
              <a:t>	for(j = 1; j &lt;= </a:t>
            </a:r>
            <a:r>
              <a:rPr lang="en-US" b="1" dirty="0" err="1">
                <a:latin typeface="Courier" pitchFamily="49" charset="0"/>
              </a:rPr>
              <a:t>i</a:t>
            </a:r>
            <a:r>
              <a:rPr lang="en-US" b="1" dirty="0">
                <a:latin typeface="Courier" pitchFamily="49" charset="0"/>
              </a:rPr>
              <a:t>; ++j)</a:t>
            </a:r>
          </a:p>
          <a:p>
            <a:pPr marL="411480" lvl="1" indent="0">
              <a:buNone/>
            </a:pPr>
            <a:r>
              <a:rPr lang="en-US" b="1" dirty="0">
                <a:latin typeface="Courier" pitchFamily="49" charset="0"/>
              </a:rPr>
              <a:t>		counter++;</a:t>
            </a:r>
          </a:p>
        </p:txBody>
      </p:sp>
    </p:spTree>
    <p:extLst>
      <p:ext uri="{BB962C8B-B14F-4D97-AF65-F5344CB8AC3E}">
        <p14:creationId xmlns:p14="http://schemas.microsoft.com/office/powerpoint/2010/main" val="3210252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basic definitions of graphs</a:t>
            </a:r>
          </a:p>
          <a:p>
            <a:pPr lvl="1"/>
            <a:r>
              <a:rPr lang="en-US" dirty="0"/>
              <a:t>Nodes</a:t>
            </a:r>
          </a:p>
          <a:p>
            <a:pPr lvl="1"/>
            <a:r>
              <a:rPr lang="en-US" dirty="0"/>
              <a:t>Edges</a:t>
            </a:r>
          </a:p>
          <a:p>
            <a:pPr lvl="1"/>
            <a:r>
              <a:rPr lang="en-US" dirty="0"/>
              <a:t>Directed vs. undirected</a:t>
            </a:r>
          </a:p>
          <a:p>
            <a:pPr lvl="1"/>
            <a:r>
              <a:rPr lang="en-US" dirty="0"/>
              <a:t>Adjacency matrix vs. adjacency lists</a:t>
            </a:r>
          </a:p>
          <a:p>
            <a:pPr lvl="1"/>
            <a:r>
              <a:rPr lang="en-US" dirty="0"/>
              <a:t>Trees</a:t>
            </a:r>
          </a:p>
          <a:p>
            <a:pPr lvl="1"/>
            <a:r>
              <a:rPr lang="en-US" dirty="0"/>
              <a:t>Connected</a:t>
            </a:r>
          </a:p>
          <a:p>
            <a:pPr lvl="1"/>
            <a:r>
              <a:rPr lang="en-US" dirty="0"/>
              <a:t>Strongly connected</a:t>
            </a:r>
          </a:p>
        </p:txBody>
      </p:sp>
    </p:spTree>
    <p:extLst>
      <p:ext uri="{BB962C8B-B14F-4D97-AF65-F5344CB8AC3E}">
        <p14:creationId xmlns:p14="http://schemas.microsoft.com/office/powerpoint/2010/main" val="137991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algorithms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  <a:p>
            <a:r>
              <a:rPr lang="en-US" dirty="0"/>
              <a:t>DFS</a:t>
            </a:r>
          </a:p>
          <a:p>
            <a:r>
              <a:rPr lang="en-US" dirty="0"/>
              <a:t>Determining </a:t>
            </a:r>
            <a:r>
              <a:rPr lang="en-US" dirty="0" err="1"/>
              <a:t>bipartiteness</a:t>
            </a:r>
            <a:endParaRPr lang="en-US" dirty="0"/>
          </a:p>
          <a:p>
            <a:r>
              <a:rPr lang="en-US" dirty="0"/>
              <a:t>Find connected components</a:t>
            </a:r>
          </a:p>
          <a:p>
            <a:r>
              <a:rPr lang="en-US" dirty="0"/>
              <a:t>Find strongly connected components</a:t>
            </a:r>
          </a:p>
          <a:p>
            <a:r>
              <a:rPr lang="en-US" dirty="0"/>
              <a:t>Topological sort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34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+ 5</m:t>
                    </m:r>
                  </m:oMath>
                </a14:m>
                <a:r>
                  <a:rPr lang="en-US" dirty="0"/>
                  <a:t> is odd,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 even.</a:t>
                </a:r>
              </a:p>
              <a:p>
                <a:r>
                  <a:rPr lang="en-US" b="1" dirty="0"/>
                  <a:t>Hint:</a:t>
                </a:r>
                <a:r>
                  <a:rPr lang="en-US" dirty="0"/>
                  <a:t> Try a proof by contradiction.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288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Scheduling to minimize lateness</a:t>
            </a:r>
          </a:p>
          <a:p>
            <a:r>
              <a:rPr lang="en-US" dirty="0"/>
              <a:t>Dijkstra's algorithm</a:t>
            </a:r>
          </a:p>
          <a:p>
            <a:r>
              <a:rPr lang="en-US" dirty="0"/>
              <a:t>Started minimum </a:t>
            </a:r>
            <a:r>
              <a:rPr lang="en-US"/>
              <a:t>spanning trees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 2</m:t>
                    </m:r>
                  </m:oMath>
                </a14:m>
                <a:r>
                  <a:rPr lang="en-US" dirty="0">
                    <a:sym typeface="Symbol"/>
                  </a:rPr>
                  <a:t>,</a:t>
                </a:r>
              </a:p>
              <a:p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</a:t>
                </a:r>
                <a:r>
                  <a:rPr lang="en-US" dirty="0">
                    <a:sym typeface="Symbol"/>
                  </a:rPr>
                  <a:t> Try a proof by induction.</a:t>
                </a:r>
              </a:p>
              <a:p>
                <a:endParaRPr lang="en-US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C4C33B-A127-4606-AA54-2FA82C70D1C2}"/>
                  </a:ext>
                </a:extLst>
              </p:cNvPr>
              <p:cNvSpPr txBox="1"/>
              <p:nvPr/>
            </p:nvSpPr>
            <p:spPr>
              <a:xfrm>
                <a:off x="3565812" y="2910236"/>
                <a:ext cx="5060376" cy="12103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−1)(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C4C33B-A127-4606-AA54-2FA82C70D1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812" y="2910236"/>
                <a:ext cx="5060376" cy="12103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6337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Prove that, for all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 1</m:t>
                    </m:r>
                  </m:oMath>
                </a14:m>
                <a:r>
                  <a:rPr lang="en-US" dirty="0">
                    <a:sym typeface="Symbol"/>
                  </a:rPr>
                  <a:t>,</a:t>
                </a:r>
              </a:p>
              <a:p>
                <a:endParaRPr lang="en-US" dirty="0">
                  <a:sym typeface="Symbol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nary>
                        </m:den>
                      </m:f>
                      <m:r>
                        <a:rPr lang="en-US" sz="4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dirty="0">
                  <a:sym typeface="Symbol"/>
                </a:endParaRPr>
              </a:p>
              <a:p>
                <a:r>
                  <a:rPr lang="en-US" b="1" dirty="0">
                    <a:sym typeface="Symbol"/>
                  </a:rPr>
                  <a:t>Hint:</a:t>
                </a:r>
                <a:r>
                  <a:rPr lang="en-US" dirty="0">
                    <a:sym typeface="Symbol"/>
                  </a:rPr>
                  <a:t> Try a proof by induction.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94395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Prove that a graph with two or more nodes where each node has a degree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or higher must be connected.</a:t>
                </a:r>
              </a:p>
              <a:p>
                <a:r>
                  <a:rPr lang="en-US" b="1" dirty="0"/>
                  <a:t>Hint:</a:t>
                </a:r>
                <a:r>
                  <a:rPr lang="en-US" dirty="0"/>
                  <a:t> Try a proof by contradiction. </a:t>
                </a:r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9610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1!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Finish Assignment 2</a:t>
            </a:r>
          </a:p>
          <a:p>
            <a:pPr lvl="1"/>
            <a:r>
              <a:rPr lang="en-US" b="1" dirty="0"/>
              <a:t>Due tonight before midnight</a:t>
            </a:r>
          </a:p>
          <a:p>
            <a:r>
              <a:rPr lang="en-US" dirty="0"/>
              <a:t>Review chapters 1 </a:t>
            </a:r>
            <a:r>
              <a:rPr lang="en-US"/>
              <a:t>through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B5038-72E4-40B3-A75D-7728CF874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MST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C8166-2407-4C7C-937D-087FC43DFF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41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Assume all edge weights are distinct.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a subset of nodes that is neither empty nor equal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Let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be the minimum-cost edge with one end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and the other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Every minimum spanning tree contains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948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Cut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be a spanning tree that does not contain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.  We will try to 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that is more expensive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that we can swap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make a cheaper spanning tree.</a:t>
                </a:r>
              </a:p>
              <a:p>
                <a:r>
                  <a:rPr lang="en-US" dirty="0"/>
                  <a:t>The ends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.  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is a spanning tree, there must be a path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.  Following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, we will eventually reach a node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that is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the node just before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= 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dirty="0"/>
                  <a:t> be the edge between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075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77800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If we exchange </a:t>
                </a:r>
                <a:r>
                  <a:rPr lang="en-US" i="1" dirty="0"/>
                  <a:t>e</a:t>
                </a:r>
                <a:r>
                  <a:rPr lang="en-US" dirty="0"/>
                  <a:t> for </a:t>
                </a:r>
                <a:r>
                  <a:rPr lang="en-US" i="1" dirty="0"/>
                  <a:t>e'</a:t>
                </a:r>
                <a:r>
                  <a:rPr lang="en-US" dirty="0"/>
                  <a:t>, we get edges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–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∪{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</m:t>
                    </m:r>
                  </m:oMath>
                </a14:m>
                <a:r>
                  <a:rPr lang="en-US" dirty="0"/>
                  <a:t>is connected 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was connected and any path that used to cross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′) </m:t>
                    </m:r>
                  </m:oMath>
                </a14:m>
                <a:r>
                  <a:rPr lang="en-US" dirty="0"/>
                  <a:t>can follow the part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, the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, and then the part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</m:t>
                    </m:r>
                  </m:oMath>
                </a14:m>
                <a:r>
                  <a:rPr lang="en-US" dirty="0"/>
                  <a:t>is acyclic since the only cycle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∪{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is the one made 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path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, but it's gone 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was deleted.</a:t>
                </a:r>
              </a:p>
              <a:p>
                <a:r>
                  <a:rPr lang="en-US" dirty="0"/>
                  <a:t>Both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have one end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and the other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but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the cheapest edge with this property, so its weight is lower.</a:t>
                </a:r>
              </a:p>
              <a:p>
                <a:r>
                  <a:rPr lang="en-US" dirty="0"/>
                  <a:t>Thus,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′ </m:t>
                    </m:r>
                  </m:oMath>
                </a14:m>
                <a:r>
                  <a:rPr lang="en-US" dirty="0"/>
                  <a:t>has lower cost than any spanning tree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that does not include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. ∎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778009"/>
              </a:xfrm>
              <a:blipFill>
                <a:blip r:embed="rId2"/>
                <a:stretch>
                  <a:fillRect t="-1531" r="-2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966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Kruskal's</a:t>
            </a:r>
            <a:r>
              <a:rPr lang="en-US" dirty="0"/>
              <a:t> algorithm produces an MST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Proof:</a:t>
                </a:r>
                <a:r>
                  <a:rPr lang="en-US" dirty="0"/>
                  <a:t> Whenever we add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the set of nodes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has a path to before adding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.  Node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. But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because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would otherwise create a cycle.  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the cheapest edge with one end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and the other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the Cut Property says it must be part of every minimum spanning tree.</a:t>
                </a:r>
              </a:p>
              <a:p>
                <a:r>
                  <a:rPr lang="en-US" dirty="0"/>
                  <a:t>Thus, </a:t>
                </a:r>
                <a:r>
                  <a:rPr lang="en-US" dirty="0" err="1"/>
                  <a:t>Kruskal's</a:t>
                </a:r>
                <a:r>
                  <a:rPr lang="en-US" dirty="0"/>
                  <a:t> algorithm adds exactly those edges that must be part of every minimum spanning tree. ∎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85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Assume that all edge costs are distinct.  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be any cycle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and let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most expensive edge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. 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does not belong to any minimum spanning tree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0291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4406</TotalTime>
  <Words>1091</Words>
  <Application>Microsoft Office PowerPoint</Application>
  <PresentationFormat>Widescreen</PresentationFormat>
  <Paragraphs>130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Calibri</vt:lpstr>
      <vt:lpstr>Cambria Math</vt:lpstr>
      <vt:lpstr>Corbel</vt:lpstr>
      <vt:lpstr>Courier</vt:lpstr>
      <vt:lpstr>Symbol</vt:lpstr>
      <vt:lpstr>Wingdings</vt:lpstr>
      <vt:lpstr>Wingdings 2</vt:lpstr>
      <vt:lpstr>Wingdings 3</vt:lpstr>
      <vt:lpstr>Module</vt:lpstr>
      <vt:lpstr>COMP 4500</vt:lpstr>
      <vt:lpstr>Last time</vt:lpstr>
      <vt:lpstr>Questions?</vt:lpstr>
      <vt:lpstr>Back to MST</vt:lpstr>
      <vt:lpstr>Cut Property</vt:lpstr>
      <vt:lpstr>Proof of Cut Property</vt:lpstr>
      <vt:lpstr>Proof continued</vt:lpstr>
      <vt:lpstr>Kruskal's algorithm produces an MST</vt:lpstr>
      <vt:lpstr>Cycle Property</vt:lpstr>
      <vt:lpstr>Proof of Cycle Property</vt:lpstr>
      <vt:lpstr>Proof continued</vt:lpstr>
      <vt:lpstr>MST reflections</vt:lpstr>
      <vt:lpstr>What about when some edges have the same cost?</vt:lpstr>
      <vt:lpstr>Review</vt:lpstr>
      <vt:lpstr>Big Oh</vt:lpstr>
      <vt:lpstr>Big Oh</vt:lpstr>
      <vt:lpstr>Graphs</vt:lpstr>
      <vt:lpstr>Graph algorithms to know</vt:lpstr>
      <vt:lpstr>Example proof</vt:lpstr>
      <vt:lpstr>Example proof</vt:lpstr>
      <vt:lpstr>Example proof</vt:lpstr>
      <vt:lpstr>Example proof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652</cp:revision>
  <dcterms:created xsi:type="dcterms:W3CDTF">2009-08-24T20:26:10Z</dcterms:created>
  <dcterms:modified xsi:type="dcterms:W3CDTF">2026-02-06T16:22:28Z</dcterms:modified>
</cp:coreProperties>
</file>